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3"/>
  </p:notesMasterIdLst>
  <p:handoutMasterIdLst>
    <p:handoutMasterId r:id="rId54"/>
  </p:handoutMasterIdLst>
  <p:sldIdLst>
    <p:sldId id="338" r:id="rId2"/>
    <p:sldId id="345" r:id="rId3"/>
    <p:sldId id="263" r:id="rId4"/>
    <p:sldId id="266" r:id="rId5"/>
    <p:sldId id="286" r:id="rId6"/>
    <p:sldId id="335" r:id="rId7"/>
    <p:sldId id="336" r:id="rId8"/>
    <p:sldId id="342" r:id="rId9"/>
    <p:sldId id="340" r:id="rId10"/>
    <p:sldId id="343" r:id="rId11"/>
    <p:sldId id="348" r:id="rId12"/>
    <p:sldId id="341" r:id="rId13"/>
    <p:sldId id="344" r:id="rId14"/>
    <p:sldId id="346" r:id="rId15"/>
    <p:sldId id="347" r:id="rId16"/>
    <p:sldId id="349" r:id="rId17"/>
    <p:sldId id="314" r:id="rId18"/>
    <p:sldId id="350" r:id="rId19"/>
    <p:sldId id="351" r:id="rId20"/>
    <p:sldId id="290" r:id="rId21"/>
    <p:sldId id="296" r:id="rId22"/>
    <p:sldId id="294" r:id="rId23"/>
    <p:sldId id="287" r:id="rId24"/>
    <p:sldId id="295" r:id="rId25"/>
    <p:sldId id="307" r:id="rId26"/>
    <p:sldId id="337" r:id="rId27"/>
    <p:sldId id="356" r:id="rId28"/>
    <p:sldId id="355" r:id="rId29"/>
    <p:sldId id="280" r:id="rId30"/>
    <p:sldId id="357" r:id="rId31"/>
    <p:sldId id="352" r:id="rId32"/>
    <p:sldId id="279" r:id="rId33"/>
    <p:sldId id="278" r:id="rId34"/>
    <p:sldId id="315" r:id="rId35"/>
    <p:sldId id="281" r:id="rId36"/>
    <p:sldId id="282" r:id="rId37"/>
    <p:sldId id="284" r:id="rId38"/>
    <p:sldId id="288" r:id="rId39"/>
    <p:sldId id="289" r:id="rId40"/>
    <p:sldId id="304" r:id="rId41"/>
    <p:sldId id="291" r:id="rId42"/>
    <p:sldId id="297" r:id="rId43"/>
    <p:sldId id="298" r:id="rId44"/>
    <p:sldId id="306" r:id="rId45"/>
    <p:sldId id="305" r:id="rId46"/>
    <p:sldId id="292" r:id="rId47"/>
    <p:sldId id="300" r:id="rId48"/>
    <p:sldId id="316" r:id="rId49"/>
    <p:sldId id="301" r:id="rId50"/>
    <p:sldId id="317" r:id="rId51"/>
    <p:sldId id="302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49"/>
    <a:srgbClr val="0033CC"/>
    <a:srgbClr val="9966FF"/>
    <a:srgbClr val="FF6600"/>
    <a:srgbClr val="009900"/>
    <a:srgbClr val="FF0000"/>
    <a:srgbClr val="B2B2B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13" autoAdjust="0"/>
    <p:restoredTop sz="90929"/>
  </p:normalViewPr>
  <p:slideViewPr>
    <p:cSldViewPr>
      <p:cViewPr varScale="1">
        <p:scale>
          <a:sx n="73" d="100"/>
          <a:sy n="73" d="100"/>
        </p:scale>
        <p:origin x="5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890"/>
    </p:cViewPr>
  </p:sorterViewPr>
  <p:notesViewPr>
    <p:cSldViewPr>
      <p:cViewPr varScale="1">
        <p:scale>
          <a:sx n="52" d="100"/>
          <a:sy n="52" d="100"/>
        </p:scale>
        <p:origin x="1824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702BF1-38AE-41F0-BD38-00BC28FDD3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EA24162-3CB1-4BFA-9ABC-4F6976DBAB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24162-3CB1-4BFA-9ABC-4F6976DBABE1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14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24162-3CB1-4BFA-9ABC-4F6976DBABE1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218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24162-3CB1-4BFA-9ABC-4F6976DBABE1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95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24162-3CB1-4BFA-9ABC-4F6976DBABE1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451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426CF0D-77F6-4466-B97A-0135DB3B5B79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/>
              <a:t>Red cones also sensitive to high energy blue, which is why purple ahs a hint of red in it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A24162-3CB1-4BFA-9ABC-4F6976DBABE1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84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00B87-27E6-4A43-A622-721FE13B62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760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7A3F5-8D94-4FCC-A392-EF56780833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22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F5409-B17F-4346-B15E-E813517224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753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88C773-0042-4205-8C5B-A81FD05568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46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6A72F-F3BB-46A2-9C28-DBA957A440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05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ED98F-D6A8-4387-9653-2C2A032340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06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61CE9-8D83-472F-A35E-0EA8DA2FF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01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DBCD7-F6A3-4D09-8CCB-92D15259CC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7096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ABA2-9888-4B02-9088-143B8A925C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120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3B3CD-EB71-4E9E-AD2F-933EEC2651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137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08231-8240-48C2-BEFA-D475C12244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068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435E-6753-4EC7-96E6-6AD52FEE6E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65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1296B03-D802-40B6-B55A-A030A8CB5F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anose="020B0602030504020204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michaelbach.de/ot/col-lilacChaser/index.html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66800"/>
            <a:ext cx="84582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5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The </a:t>
            </a:r>
            <a:r>
              <a:rPr lang="en-US" altLang="en-US" sz="54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V</a:t>
            </a:r>
            <a:r>
              <a:rPr lang="en-US" altLang="en-US" sz="5400" i="1" u="sng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I</a:t>
            </a:r>
            <a:r>
              <a:rPr lang="en-US" altLang="en-US" sz="54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S</a:t>
            </a:r>
            <a:r>
              <a:rPr lang="en-US" altLang="en-US" sz="5400" i="1" u="sng" dirty="0">
                <a:solidFill>
                  <a:srgbClr val="00A24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I</a:t>
            </a:r>
            <a:r>
              <a:rPr lang="en-US" altLang="en-US" sz="5400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B</a:t>
            </a:r>
            <a:r>
              <a:rPr lang="en-US" altLang="en-US" sz="5400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L</a:t>
            </a:r>
            <a:r>
              <a:rPr lang="en-US" altLang="en-US" sz="5400" i="1" u="sng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E</a:t>
            </a:r>
            <a:r>
              <a:rPr lang="en-US" altLang="en-US" sz="5400" dirty="0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 </a:t>
            </a:r>
            <a:r>
              <a:rPr lang="en-US" altLang="en-US" sz="5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ndine" pitchFamily="2" charset="0"/>
              </a:rPr>
              <a:t> LIGHT spectrum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805" y="2819400"/>
            <a:ext cx="4648595" cy="38016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4"/>
          <p:cNvGraphicFramePr>
            <a:graphicFrameLocks noGrp="1" noChangeAspect="1"/>
          </p:cNvGraphicFramePr>
          <p:nvPr>
            <p:ph/>
          </p:nvPr>
        </p:nvGraphicFramePr>
        <p:xfrm>
          <a:off x="1143000" y="628650"/>
          <a:ext cx="6475413" cy="485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Slide" r:id="rId3" imgW="4537075" imgH="3403600" progId="PowerPoint.Slide.8">
                  <p:embed/>
                </p:oleObj>
              </mc:Choice>
              <mc:Fallback>
                <p:oleObj name="Slide" r:id="rId3" imgW="4537075" imgH="3403600" progId="PowerPoint.Slid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628650"/>
                        <a:ext cx="6475413" cy="485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94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5715000" cy="58189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600"/>
            <a:ext cx="6096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946" y="609600"/>
            <a:ext cx="5588454" cy="569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98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685800"/>
            <a:ext cx="5181600" cy="527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07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24000" y="304800"/>
            <a:ext cx="7010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What have you learned 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1295400"/>
            <a:ext cx="7162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 does light originate?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Is light the only type of radiation?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What is ROYGBIV?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What is a spectrum?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How many colors make up the screen in a TV?</a:t>
            </a:r>
          </a:p>
          <a:p>
            <a:pPr marL="457200" indent="-457200">
              <a:buAutoNum type="arabicPeriod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Why did the “lilac chaser” show complementary colors? </a:t>
            </a:r>
          </a:p>
        </p:txBody>
      </p:sp>
    </p:spTree>
    <p:extLst>
      <p:ext uri="{BB962C8B-B14F-4D97-AF65-F5344CB8AC3E}">
        <p14:creationId xmlns:p14="http://schemas.microsoft.com/office/powerpoint/2010/main" val="3796003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24000" y="304800"/>
            <a:ext cx="7010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The Electromagnetic Spectrum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12954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31"/>
          <a:stretch/>
        </p:blipFill>
        <p:spPr>
          <a:xfrm>
            <a:off x="0" y="884237"/>
            <a:ext cx="9144000" cy="486998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091058" y="333345"/>
            <a:ext cx="7010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The Electromagnetic Spectrum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Visible light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12954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7"/>
          <a:stretch/>
        </p:blipFill>
        <p:spPr>
          <a:xfrm>
            <a:off x="304800" y="2057400"/>
            <a:ext cx="8582916" cy="389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51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091058" y="333345"/>
            <a:ext cx="7010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The Electromagnetic Spectrum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latin typeface="Arial Rounded MT Bold" panose="020F0704030504030204" pitchFamily="34" charset="0"/>
              </a:rPr>
              <a:t>Visible light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400" y="12954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828800"/>
            <a:ext cx="4648200" cy="463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2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The </a:t>
            </a:r>
            <a:r>
              <a:rPr lang="en-US" altLang="en-US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VISIBLE</a:t>
            </a: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LIGHT spectrum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763000" cy="5181600"/>
          </a:xfrm>
        </p:spPr>
        <p:txBody>
          <a:bodyPr/>
          <a:lstStyle/>
          <a:p>
            <a:pPr eaLnBrk="1" hangingPunct="1"/>
            <a:r>
              <a:rPr lang="en-US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Visible light is part of a much larger spectrum which contains seven types of </a:t>
            </a:r>
            <a:r>
              <a:rPr lang="en-US" alt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tranverse</a:t>
            </a:r>
            <a:r>
              <a:rPr lang="en-US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waves</a:t>
            </a:r>
          </a:p>
          <a:p>
            <a:pPr eaLnBrk="1" hangingPunct="1"/>
            <a:r>
              <a:rPr lang="en-US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It is called the electromagnetic spectrum</a:t>
            </a:r>
          </a:p>
          <a:p>
            <a:pPr eaLnBrk="1" hangingPunct="1"/>
            <a:r>
              <a:rPr lang="en-US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These waves have both a magnetic an electric component placed at 90 degrees to one another</a:t>
            </a:r>
          </a:p>
          <a:p>
            <a:pPr eaLnBrk="1" hangingPunct="1"/>
            <a:r>
              <a:rPr lang="en-US" alt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Visible light is a mere fraction of the size of whole EMS</a:t>
            </a:r>
          </a:p>
          <a:p>
            <a:pPr eaLnBrk="1" hangingPunct="1"/>
            <a:endParaRPr lang="en-US" altLang="en-US" sz="1600" u="sng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4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Primary colors of light</a:t>
            </a: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3467100" y="1752600"/>
            <a:ext cx="1752600" cy="641350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</a:t>
            </a: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BLUE</a:t>
            </a: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5791200" y="4387850"/>
            <a:ext cx="2133600" cy="64135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GREEN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00200" y="4406900"/>
            <a:ext cx="14478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 RED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Secondary colors are formed by addition of primary colors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467100" y="1752600"/>
            <a:ext cx="1752600" cy="641350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</a:t>
            </a: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BLUE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791200" y="4387850"/>
            <a:ext cx="2133600" cy="641350"/>
          </a:xfrm>
          <a:prstGeom prst="rect">
            <a:avLst/>
          </a:prstGeom>
          <a:solidFill>
            <a:srgbClr val="00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GREEN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00200" y="4406900"/>
            <a:ext cx="14478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 RED</a:t>
            </a:r>
          </a:p>
        </p:txBody>
      </p:sp>
      <p:grpSp>
        <p:nvGrpSpPr>
          <p:cNvPr id="57350" name="Group 6"/>
          <p:cNvGrpSpPr>
            <a:grpSpLocks/>
          </p:cNvGrpSpPr>
          <p:nvPr/>
        </p:nvGrpSpPr>
        <p:grpSpPr bwMode="auto">
          <a:xfrm>
            <a:off x="685800" y="2057400"/>
            <a:ext cx="2895600" cy="2362200"/>
            <a:chOff x="432" y="1296"/>
            <a:chExt cx="1824" cy="1488"/>
          </a:xfrm>
        </p:grpSpPr>
        <p:sp>
          <p:nvSpPr>
            <p:cNvPr id="26639" name="Text Box 7"/>
            <p:cNvSpPr txBox="1">
              <a:spLocks noChangeArrowheads="1"/>
            </p:cNvSpPr>
            <p:nvPr/>
          </p:nvSpPr>
          <p:spPr bwMode="auto">
            <a:xfrm>
              <a:off x="432" y="1680"/>
              <a:ext cx="1824" cy="404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MAGENTA</a:t>
              </a:r>
            </a:p>
          </p:txBody>
        </p:sp>
        <p:sp>
          <p:nvSpPr>
            <p:cNvPr id="26640" name="Line 8"/>
            <p:cNvSpPr>
              <a:spLocks noChangeShapeType="1"/>
            </p:cNvSpPr>
            <p:nvPr/>
          </p:nvSpPr>
          <p:spPr bwMode="auto">
            <a:xfrm flipH="1">
              <a:off x="1344" y="1296"/>
              <a:ext cx="816" cy="384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Line 9"/>
            <p:cNvSpPr>
              <a:spLocks noChangeShapeType="1"/>
            </p:cNvSpPr>
            <p:nvPr/>
          </p:nvSpPr>
          <p:spPr bwMode="auto">
            <a:xfrm flipV="1">
              <a:off x="1392" y="2064"/>
              <a:ext cx="0" cy="72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354" name="Group 10"/>
          <p:cNvGrpSpPr>
            <a:grpSpLocks/>
          </p:cNvGrpSpPr>
          <p:nvPr/>
        </p:nvGrpSpPr>
        <p:grpSpPr bwMode="auto">
          <a:xfrm>
            <a:off x="2286000" y="5029200"/>
            <a:ext cx="4572000" cy="1174750"/>
            <a:chOff x="1440" y="3168"/>
            <a:chExt cx="2880" cy="740"/>
          </a:xfrm>
        </p:grpSpPr>
        <p:sp>
          <p:nvSpPr>
            <p:cNvPr id="26636" name="Text Box 11"/>
            <p:cNvSpPr txBox="1">
              <a:spLocks noChangeArrowheads="1"/>
            </p:cNvSpPr>
            <p:nvPr/>
          </p:nvSpPr>
          <p:spPr bwMode="auto">
            <a:xfrm>
              <a:off x="2064" y="3504"/>
              <a:ext cx="1488" cy="4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YELLOW</a:t>
              </a:r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440" y="3168"/>
              <a:ext cx="1296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 flipH="1">
              <a:off x="3024" y="3168"/>
              <a:ext cx="1296" cy="336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7358" name="Group 14"/>
          <p:cNvGrpSpPr>
            <a:grpSpLocks/>
          </p:cNvGrpSpPr>
          <p:nvPr/>
        </p:nvGrpSpPr>
        <p:grpSpPr bwMode="auto">
          <a:xfrm>
            <a:off x="5181600" y="2057400"/>
            <a:ext cx="2514600" cy="2362200"/>
            <a:chOff x="3264" y="1296"/>
            <a:chExt cx="1584" cy="1440"/>
          </a:xfrm>
        </p:grpSpPr>
        <p:sp>
          <p:nvSpPr>
            <p:cNvPr id="26633" name="Text Box 15"/>
            <p:cNvSpPr txBox="1">
              <a:spLocks noChangeArrowheads="1"/>
            </p:cNvSpPr>
            <p:nvPr/>
          </p:nvSpPr>
          <p:spPr bwMode="auto">
            <a:xfrm>
              <a:off x="3744" y="1680"/>
              <a:ext cx="1104" cy="391"/>
            </a:xfrm>
            <a:prstGeom prst="rect">
              <a:avLst/>
            </a:prstGeom>
            <a:solidFill>
              <a:srgbClr val="00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CYAN</a:t>
              </a:r>
            </a:p>
          </p:txBody>
        </p:sp>
        <p:sp>
          <p:nvSpPr>
            <p:cNvPr id="26634" name="Line 16"/>
            <p:cNvSpPr>
              <a:spLocks noChangeShapeType="1"/>
            </p:cNvSpPr>
            <p:nvPr/>
          </p:nvSpPr>
          <p:spPr bwMode="auto">
            <a:xfrm>
              <a:off x="3264" y="1296"/>
              <a:ext cx="912" cy="336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Line 17"/>
            <p:cNvSpPr>
              <a:spLocks noChangeShapeType="1"/>
            </p:cNvSpPr>
            <p:nvPr/>
          </p:nvSpPr>
          <p:spPr bwMode="auto">
            <a:xfrm flipV="1">
              <a:off x="4272" y="2064"/>
              <a:ext cx="0" cy="672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White is formed by addition of  all three primary colors</a:t>
            </a:r>
          </a:p>
        </p:txBody>
      </p:sp>
      <p:sp>
        <p:nvSpPr>
          <p:cNvPr id="27651" name="Text Box 1027"/>
          <p:cNvSpPr txBox="1">
            <a:spLocks noChangeArrowheads="1"/>
          </p:cNvSpPr>
          <p:nvPr/>
        </p:nvSpPr>
        <p:spPr bwMode="auto">
          <a:xfrm>
            <a:off x="3467100" y="1752600"/>
            <a:ext cx="1752600" cy="641350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</a:t>
            </a: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BLUE</a:t>
            </a:r>
          </a:p>
        </p:txBody>
      </p:sp>
      <p:sp>
        <p:nvSpPr>
          <p:cNvPr id="27652" name="Text Box 1028"/>
          <p:cNvSpPr txBox="1">
            <a:spLocks noChangeArrowheads="1"/>
          </p:cNvSpPr>
          <p:nvPr/>
        </p:nvSpPr>
        <p:spPr bwMode="auto">
          <a:xfrm>
            <a:off x="1600200" y="4406900"/>
            <a:ext cx="14478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 RED</a:t>
            </a:r>
          </a:p>
        </p:txBody>
      </p:sp>
      <p:sp>
        <p:nvSpPr>
          <p:cNvPr id="27653" name="Text Box 1029"/>
          <p:cNvSpPr txBox="1">
            <a:spLocks noChangeArrowheads="1"/>
          </p:cNvSpPr>
          <p:nvPr/>
        </p:nvSpPr>
        <p:spPr bwMode="auto">
          <a:xfrm>
            <a:off x="5791200" y="4387850"/>
            <a:ext cx="2133600" cy="64135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GREEN</a:t>
            </a:r>
          </a:p>
        </p:txBody>
      </p:sp>
      <p:grpSp>
        <p:nvGrpSpPr>
          <p:cNvPr id="54291" name="Group 1043"/>
          <p:cNvGrpSpPr>
            <a:grpSpLocks/>
          </p:cNvGrpSpPr>
          <p:nvPr/>
        </p:nvGrpSpPr>
        <p:grpSpPr bwMode="auto">
          <a:xfrm>
            <a:off x="2286000" y="2362200"/>
            <a:ext cx="4572000" cy="2133600"/>
            <a:chOff x="1440" y="1488"/>
            <a:chExt cx="2880" cy="1296"/>
          </a:xfrm>
        </p:grpSpPr>
        <p:sp>
          <p:nvSpPr>
            <p:cNvPr id="27655" name="Text Box 1033"/>
            <p:cNvSpPr txBox="1">
              <a:spLocks noChangeArrowheads="1"/>
            </p:cNvSpPr>
            <p:nvPr/>
          </p:nvSpPr>
          <p:spPr bwMode="auto">
            <a:xfrm>
              <a:off x="2136" y="2256"/>
              <a:ext cx="1272" cy="39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WHITE</a:t>
              </a:r>
            </a:p>
          </p:txBody>
        </p:sp>
        <p:sp>
          <p:nvSpPr>
            <p:cNvPr id="27656" name="Line 1040"/>
            <p:cNvSpPr>
              <a:spLocks noChangeShapeType="1"/>
            </p:cNvSpPr>
            <p:nvPr/>
          </p:nvSpPr>
          <p:spPr bwMode="auto">
            <a:xfrm flipV="1">
              <a:off x="1440" y="2448"/>
              <a:ext cx="720" cy="33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Line 1041"/>
            <p:cNvSpPr>
              <a:spLocks noChangeShapeType="1"/>
            </p:cNvSpPr>
            <p:nvPr/>
          </p:nvSpPr>
          <p:spPr bwMode="auto">
            <a:xfrm flipH="1" flipV="1">
              <a:off x="3408" y="2448"/>
              <a:ext cx="912" cy="28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Line 1042"/>
            <p:cNvSpPr>
              <a:spLocks noChangeShapeType="1"/>
            </p:cNvSpPr>
            <p:nvPr/>
          </p:nvSpPr>
          <p:spPr bwMode="auto">
            <a:xfrm>
              <a:off x="2736" y="1488"/>
              <a:ext cx="0" cy="768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u12l2a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218" y="601662"/>
            <a:ext cx="94488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-90055" y="3047999"/>
            <a:ext cx="9601200" cy="374895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-538017" y="-77210"/>
            <a:ext cx="9753600" cy="237836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5" name="Line 8"/>
          <p:cNvSpPr>
            <a:spLocks noChangeShapeType="1"/>
          </p:cNvSpPr>
          <p:nvPr/>
        </p:nvSpPr>
        <p:spPr bwMode="auto">
          <a:xfrm>
            <a:off x="152400" y="1828800"/>
            <a:ext cx="89154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0972" name="Group 12"/>
          <p:cNvGrpSpPr>
            <a:grpSpLocks/>
          </p:cNvGrpSpPr>
          <p:nvPr/>
        </p:nvGrpSpPr>
        <p:grpSpPr bwMode="auto">
          <a:xfrm>
            <a:off x="0" y="3802062"/>
            <a:ext cx="9144000" cy="579438"/>
            <a:chOff x="0" y="2592"/>
            <a:chExt cx="5760" cy="365"/>
          </a:xfrm>
        </p:grpSpPr>
        <p:sp>
          <p:nvSpPr>
            <p:cNvPr id="20495" name="Text Box 9"/>
            <p:cNvSpPr txBox="1">
              <a:spLocks noChangeArrowheads="1"/>
            </p:cNvSpPr>
            <p:nvPr/>
          </p:nvSpPr>
          <p:spPr bwMode="auto">
            <a:xfrm>
              <a:off x="0" y="2592"/>
              <a:ext cx="57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chemeClr val="accent2"/>
                  </a:solidFill>
                  <a:latin typeface="Arial Rounded MT Bold" panose="020F0704030504030204" pitchFamily="34" charset="0"/>
                </a:rPr>
                <a:t>BLUE cones</a:t>
              </a:r>
            </a:p>
          </p:txBody>
        </p:sp>
        <p:sp>
          <p:nvSpPr>
            <p:cNvPr id="20496" name="Line 10"/>
            <p:cNvSpPr>
              <a:spLocks noChangeShapeType="1"/>
            </p:cNvSpPr>
            <p:nvPr/>
          </p:nvSpPr>
          <p:spPr bwMode="auto">
            <a:xfrm>
              <a:off x="3552" y="2736"/>
              <a:ext cx="2208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984" name="Group 24"/>
          <p:cNvGrpSpPr>
            <a:grpSpLocks/>
          </p:cNvGrpSpPr>
          <p:nvPr/>
        </p:nvGrpSpPr>
        <p:grpSpPr bwMode="auto">
          <a:xfrm>
            <a:off x="0" y="4953000"/>
            <a:ext cx="9144000" cy="609600"/>
            <a:chOff x="0" y="3120"/>
            <a:chExt cx="5760" cy="384"/>
          </a:xfrm>
        </p:grpSpPr>
        <p:sp>
          <p:nvSpPr>
            <p:cNvPr id="20493" name="Text Box 17"/>
            <p:cNvSpPr txBox="1">
              <a:spLocks noChangeArrowheads="1"/>
            </p:cNvSpPr>
            <p:nvPr/>
          </p:nvSpPr>
          <p:spPr bwMode="auto">
            <a:xfrm>
              <a:off x="0" y="3139"/>
              <a:ext cx="57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399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339933"/>
                  </a:solidFill>
                  <a:latin typeface="Arial Rounded MT Bold" panose="020F0704030504030204" pitchFamily="34" charset="0"/>
                </a:rPr>
                <a:t>						      GREEN cones</a:t>
              </a:r>
            </a:p>
          </p:txBody>
        </p:sp>
        <p:sp>
          <p:nvSpPr>
            <p:cNvPr id="20494" name="Line 18"/>
            <p:cNvSpPr>
              <a:spLocks noChangeShapeType="1"/>
            </p:cNvSpPr>
            <p:nvPr/>
          </p:nvSpPr>
          <p:spPr bwMode="auto">
            <a:xfrm>
              <a:off x="1152" y="3120"/>
              <a:ext cx="3744" cy="0"/>
            </a:xfrm>
            <a:prstGeom prst="line">
              <a:avLst/>
            </a:prstGeom>
            <a:noFill/>
            <a:ln w="76200">
              <a:solidFill>
                <a:srgbClr val="339933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0" y="6126163"/>
            <a:ext cx="9144000" cy="579437"/>
            <a:chOff x="0" y="3715"/>
            <a:chExt cx="5760" cy="365"/>
          </a:xfrm>
        </p:grpSpPr>
        <p:sp>
          <p:nvSpPr>
            <p:cNvPr id="20490" name="Text Box 14"/>
            <p:cNvSpPr txBox="1">
              <a:spLocks noChangeArrowheads="1"/>
            </p:cNvSpPr>
            <p:nvPr/>
          </p:nvSpPr>
          <p:spPr bwMode="auto">
            <a:xfrm>
              <a:off x="0" y="3715"/>
              <a:ext cx="576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>
                  <a:solidFill>
                    <a:srgbClr val="FF0000"/>
                  </a:solidFill>
                  <a:latin typeface="Arial Rounded MT Bold" panose="020F0704030504030204" pitchFamily="34" charset="0"/>
                </a:rPr>
                <a:t>                                   RED cones</a:t>
              </a:r>
            </a:p>
          </p:txBody>
        </p:sp>
        <p:sp>
          <p:nvSpPr>
            <p:cNvPr id="20491" name="Line 15"/>
            <p:cNvSpPr>
              <a:spLocks noChangeShapeType="1"/>
            </p:cNvSpPr>
            <p:nvPr/>
          </p:nvSpPr>
          <p:spPr bwMode="auto">
            <a:xfrm>
              <a:off x="48" y="3744"/>
              <a:ext cx="2976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20"/>
            <p:cNvSpPr>
              <a:spLocks noChangeShapeType="1"/>
            </p:cNvSpPr>
            <p:nvPr/>
          </p:nvSpPr>
          <p:spPr bwMode="auto">
            <a:xfrm>
              <a:off x="4800" y="3744"/>
              <a:ext cx="960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983" name="Text Box 23"/>
          <p:cNvSpPr txBox="1"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4000">
                <a:solidFill>
                  <a:schemeClr val="bg1"/>
                </a:solidFill>
                <a:latin typeface="Arial Rounded MT Bold" pitchFamily="34" charset="0"/>
              </a:rPr>
              <a:t>The VISIBLE LIGHT spectrum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bg1"/>
                </a:solidFill>
                <a:latin typeface="Arial Rounded MT Bold" pitchFamily="34" charset="0"/>
              </a:rPr>
              <a:t>White is also formed by addition of all three secondary colors</a:t>
            </a: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533400" y="2133600"/>
            <a:ext cx="2895600" cy="641350"/>
          </a:xfrm>
          <a:prstGeom prst="rect">
            <a:avLst/>
          </a:prstGeom>
          <a:solidFill>
            <a:srgbClr val="FF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MAGENTA</a:t>
            </a:r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6096000" y="2209800"/>
            <a:ext cx="1752600" cy="641350"/>
          </a:xfrm>
          <a:prstGeom prst="rect">
            <a:avLst/>
          </a:prstGeom>
          <a:solidFill>
            <a:srgbClr val="00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CYAN</a:t>
            </a:r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3276600" y="5562600"/>
            <a:ext cx="2362200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YELLOW</a:t>
            </a:r>
          </a:p>
        </p:txBody>
      </p:sp>
      <p:grpSp>
        <p:nvGrpSpPr>
          <p:cNvPr id="55315" name="Group 19"/>
          <p:cNvGrpSpPr>
            <a:grpSpLocks/>
          </p:cNvGrpSpPr>
          <p:nvPr/>
        </p:nvGrpSpPr>
        <p:grpSpPr bwMode="auto">
          <a:xfrm>
            <a:off x="1828800" y="2743200"/>
            <a:ext cx="5105400" cy="2819400"/>
            <a:chOff x="1152" y="1728"/>
            <a:chExt cx="3216" cy="1776"/>
          </a:xfrm>
        </p:grpSpPr>
        <p:sp>
          <p:nvSpPr>
            <p:cNvPr id="28679" name="Text Box 9"/>
            <p:cNvSpPr txBox="1">
              <a:spLocks noChangeArrowheads="1"/>
            </p:cNvSpPr>
            <p:nvPr/>
          </p:nvSpPr>
          <p:spPr bwMode="auto">
            <a:xfrm>
              <a:off x="2136" y="2256"/>
              <a:ext cx="1272" cy="4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WHITE</a:t>
              </a:r>
            </a:p>
          </p:txBody>
        </p:sp>
        <p:sp>
          <p:nvSpPr>
            <p:cNvPr id="28680" name="Line 16"/>
            <p:cNvSpPr>
              <a:spLocks noChangeShapeType="1"/>
            </p:cNvSpPr>
            <p:nvPr/>
          </p:nvSpPr>
          <p:spPr bwMode="auto">
            <a:xfrm flipH="1">
              <a:off x="3408" y="1776"/>
              <a:ext cx="960" cy="672"/>
            </a:xfrm>
            <a:prstGeom prst="line">
              <a:avLst/>
            </a:prstGeom>
            <a:noFill/>
            <a:ln w="76200">
              <a:solidFill>
                <a:srgbClr val="00FF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1" name="Line 17"/>
            <p:cNvSpPr>
              <a:spLocks noChangeShapeType="1"/>
            </p:cNvSpPr>
            <p:nvPr/>
          </p:nvSpPr>
          <p:spPr bwMode="auto">
            <a:xfrm flipV="1">
              <a:off x="2784" y="2640"/>
              <a:ext cx="0" cy="86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2" name="Line 18"/>
            <p:cNvSpPr>
              <a:spLocks noChangeShapeType="1"/>
            </p:cNvSpPr>
            <p:nvPr/>
          </p:nvSpPr>
          <p:spPr bwMode="auto">
            <a:xfrm>
              <a:off x="1152" y="1728"/>
              <a:ext cx="1008" cy="720"/>
            </a:xfrm>
            <a:prstGeom prst="line">
              <a:avLst/>
            </a:prstGeom>
            <a:noFill/>
            <a:ln w="76200">
              <a:solidFill>
                <a:srgbClr val="FF33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Color of light relationships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467100" y="1752600"/>
            <a:ext cx="1752600" cy="641350"/>
          </a:xfrm>
          <a:prstGeom prst="rect">
            <a:avLst/>
          </a:prstGeom>
          <a:solidFill>
            <a:srgbClr val="003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</a:t>
            </a: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BLUE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791200" y="4387850"/>
            <a:ext cx="2133600" cy="64135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latin typeface="Arial Rounded MT Bold" panose="020F0704030504030204" pitchFamily="34" charset="0"/>
              </a:rPr>
              <a:t> GREEN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600200" y="4406900"/>
            <a:ext cx="1447800" cy="641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chemeClr val="bg1"/>
                </a:solidFill>
                <a:latin typeface="Arial Rounded MT Bold" panose="020F0704030504030204" pitchFamily="34" charset="0"/>
              </a:rPr>
              <a:t> RED</a:t>
            </a:r>
          </a:p>
        </p:txBody>
      </p:sp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685800" y="2057400"/>
            <a:ext cx="2895600" cy="2362200"/>
            <a:chOff x="432" y="1296"/>
            <a:chExt cx="1824" cy="1488"/>
          </a:xfrm>
        </p:grpSpPr>
        <p:sp>
          <p:nvSpPr>
            <p:cNvPr id="29716" name="Text Box 7"/>
            <p:cNvSpPr txBox="1">
              <a:spLocks noChangeArrowheads="1"/>
            </p:cNvSpPr>
            <p:nvPr/>
          </p:nvSpPr>
          <p:spPr bwMode="auto">
            <a:xfrm>
              <a:off x="432" y="1680"/>
              <a:ext cx="1824" cy="404"/>
            </a:xfrm>
            <a:prstGeom prst="rect">
              <a:avLst/>
            </a:prstGeom>
            <a:solidFill>
              <a:srgbClr val="FF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MAGENTA</a:t>
              </a:r>
            </a:p>
          </p:txBody>
        </p:sp>
        <p:sp>
          <p:nvSpPr>
            <p:cNvPr id="29717" name="Line 8"/>
            <p:cNvSpPr>
              <a:spLocks noChangeShapeType="1"/>
            </p:cNvSpPr>
            <p:nvPr/>
          </p:nvSpPr>
          <p:spPr bwMode="auto">
            <a:xfrm flipH="1">
              <a:off x="1344" y="1296"/>
              <a:ext cx="816" cy="384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8" name="Line 9"/>
            <p:cNvSpPr>
              <a:spLocks noChangeShapeType="1"/>
            </p:cNvSpPr>
            <p:nvPr/>
          </p:nvSpPr>
          <p:spPr bwMode="auto">
            <a:xfrm flipV="1">
              <a:off x="1392" y="2064"/>
              <a:ext cx="0" cy="72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03" name="Group 10"/>
          <p:cNvGrpSpPr>
            <a:grpSpLocks/>
          </p:cNvGrpSpPr>
          <p:nvPr/>
        </p:nvGrpSpPr>
        <p:grpSpPr bwMode="auto">
          <a:xfrm>
            <a:off x="2286000" y="5029200"/>
            <a:ext cx="4572000" cy="1174750"/>
            <a:chOff x="1440" y="3168"/>
            <a:chExt cx="2880" cy="740"/>
          </a:xfrm>
        </p:grpSpPr>
        <p:sp>
          <p:nvSpPr>
            <p:cNvPr id="29713" name="Text Box 11"/>
            <p:cNvSpPr txBox="1">
              <a:spLocks noChangeArrowheads="1"/>
            </p:cNvSpPr>
            <p:nvPr/>
          </p:nvSpPr>
          <p:spPr bwMode="auto">
            <a:xfrm>
              <a:off x="2064" y="3504"/>
              <a:ext cx="1488" cy="40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YELLOW</a:t>
              </a:r>
            </a:p>
          </p:txBody>
        </p:sp>
        <p:sp>
          <p:nvSpPr>
            <p:cNvPr id="29714" name="Line 12"/>
            <p:cNvSpPr>
              <a:spLocks noChangeShapeType="1"/>
            </p:cNvSpPr>
            <p:nvPr/>
          </p:nvSpPr>
          <p:spPr bwMode="auto">
            <a:xfrm>
              <a:off x="1440" y="3168"/>
              <a:ext cx="1296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5" name="Line 13"/>
            <p:cNvSpPr>
              <a:spLocks noChangeShapeType="1"/>
            </p:cNvSpPr>
            <p:nvPr/>
          </p:nvSpPr>
          <p:spPr bwMode="auto">
            <a:xfrm flipH="1">
              <a:off x="3024" y="3168"/>
              <a:ext cx="1296" cy="336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04" name="Group 14"/>
          <p:cNvGrpSpPr>
            <a:grpSpLocks/>
          </p:cNvGrpSpPr>
          <p:nvPr/>
        </p:nvGrpSpPr>
        <p:grpSpPr bwMode="auto">
          <a:xfrm>
            <a:off x="5181600" y="2057400"/>
            <a:ext cx="2514600" cy="2362200"/>
            <a:chOff x="3264" y="1296"/>
            <a:chExt cx="1584" cy="1440"/>
          </a:xfrm>
        </p:grpSpPr>
        <p:sp>
          <p:nvSpPr>
            <p:cNvPr id="29710" name="Text Box 15"/>
            <p:cNvSpPr txBox="1">
              <a:spLocks noChangeArrowheads="1"/>
            </p:cNvSpPr>
            <p:nvPr/>
          </p:nvSpPr>
          <p:spPr bwMode="auto">
            <a:xfrm>
              <a:off x="3744" y="1680"/>
              <a:ext cx="1104" cy="391"/>
            </a:xfrm>
            <a:prstGeom prst="rect">
              <a:avLst/>
            </a:prstGeom>
            <a:solidFill>
              <a:srgbClr val="00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CYAN</a:t>
              </a:r>
            </a:p>
          </p:txBody>
        </p:sp>
        <p:sp>
          <p:nvSpPr>
            <p:cNvPr id="29711" name="Line 16"/>
            <p:cNvSpPr>
              <a:spLocks noChangeShapeType="1"/>
            </p:cNvSpPr>
            <p:nvPr/>
          </p:nvSpPr>
          <p:spPr bwMode="auto">
            <a:xfrm>
              <a:off x="3264" y="1296"/>
              <a:ext cx="912" cy="336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2" name="Line 17"/>
            <p:cNvSpPr>
              <a:spLocks noChangeShapeType="1"/>
            </p:cNvSpPr>
            <p:nvPr/>
          </p:nvSpPr>
          <p:spPr bwMode="auto">
            <a:xfrm flipV="1">
              <a:off x="4272" y="2064"/>
              <a:ext cx="0" cy="672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05" name="Group 18"/>
          <p:cNvGrpSpPr>
            <a:grpSpLocks/>
          </p:cNvGrpSpPr>
          <p:nvPr/>
        </p:nvGrpSpPr>
        <p:grpSpPr bwMode="auto">
          <a:xfrm>
            <a:off x="2286000" y="2362200"/>
            <a:ext cx="4572000" cy="2133600"/>
            <a:chOff x="1440" y="1488"/>
            <a:chExt cx="2880" cy="1296"/>
          </a:xfrm>
        </p:grpSpPr>
        <p:sp>
          <p:nvSpPr>
            <p:cNvPr id="29706" name="Text Box 19"/>
            <p:cNvSpPr txBox="1">
              <a:spLocks noChangeArrowheads="1"/>
            </p:cNvSpPr>
            <p:nvPr/>
          </p:nvSpPr>
          <p:spPr bwMode="auto">
            <a:xfrm>
              <a:off x="2136" y="2256"/>
              <a:ext cx="1272" cy="39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600">
                  <a:latin typeface="Arial Rounded MT Bold" panose="020F0704030504030204" pitchFamily="34" charset="0"/>
                </a:rPr>
                <a:t> WHITE</a:t>
              </a:r>
            </a:p>
          </p:txBody>
        </p:sp>
        <p:sp>
          <p:nvSpPr>
            <p:cNvPr id="29707" name="Line 20"/>
            <p:cNvSpPr>
              <a:spLocks noChangeShapeType="1"/>
            </p:cNvSpPr>
            <p:nvPr/>
          </p:nvSpPr>
          <p:spPr bwMode="auto">
            <a:xfrm flipV="1">
              <a:off x="1440" y="2448"/>
              <a:ext cx="720" cy="33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8" name="Line 21"/>
            <p:cNvSpPr>
              <a:spLocks noChangeShapeType="1"/>
            </p:cNvSpPr>
            <p:nvPr/>
          </p:nvSpPr>
          <p:spPr bwMode="auto">
            <a:xfrm flipH="1" flipV="1">
              <a:off x="3408" y="2448"/>
              <a:ext cx="912" cy="288"/>
            </a:xfrm>
            <a:prstGeom prst="line">
              <a:avLst/>
            </a:prstGeom>
            <a:noFill/>
            <a:ln w="76200">
              <a:solidFill>
                <a:srgbClr val="00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9" name="Line 22"/>
            <p:cNvSpPr>
              <a:spLocks noChangeShapeType="1"/>
            </p:cNvSpPr>
            <p:nvPr/>
          </p:nvSpPr>
          <p:spPr bwMode="auto">
            <a:xfrm>
              <a:off x="2736" y="1488"/>
              <a:ext cx="0" cy="768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RG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7975"/>
            <a:ext cx="9144000" cy="716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light-color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4313" y="2362200"/>
            <a:ext cx="4724400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524000" y="381000"/>
            <a:ext cx="68580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Subtraction of Light (pigments or paints)</a:t>
            </a:r>
          </a:p>
        </p:txBody>
      </p:sp>
    </p:spTree>
    <p:extLst>
      <p:ext uri="{BB962C8B-B14F-4D97-AF65-F5344CB8AC3E}">
        <p14:creationId xmlns:p14="http://schemas.microsoft.com/office/powerpoint/2010/main" val="364986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light-colo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219200"/>
            <a:ext cx="53276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600200" y="304800"/>
            <a:ext cx="59467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Addition of light beams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8307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bg1"/>
                </a:solidFill>
                <a:latin typeface="Arial Rounded MT Bold" pitchFamily="34" charset="0"/>
              </a:rPr>
              <a:t>Anatomy of the Eye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066800"/>
            <a:ext cx="8365129" cy="5334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458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The </a:t>
            </a:r>
            <a:r>
              <a:rPr lang="en-US" altLang="en-US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VISIBLE</a:t>
            </a: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 LIGHT spectrum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763000" cy="5181600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 Rounded MT Bold" panose="020F0704030504030204" pitchFamily="34" charset="0"/>
              </a:rPr>
              <a:t> 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That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portion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of the electromagnetic spectrum we can sense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with our EYES.</a:t>
            </a:r>
          </a:p>
          <a:p>
            <a:pPr eaLnBrk="1" hangingPunct="1"/>
            <a:endParaRPr lang="en-US" altLang="en-US" sz="1600" u="sng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Our skin can detect other portions as well . . . Leading to sunburn, cancer . . . </a:t>
            </a: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Both </a:t>
            </a:r>
            <a:r>
              <a:rPr lang="en-US" altLang="en-US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Ultravioletand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Infrared are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invisible to our eyes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, but are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sensed by the skin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.</a:t>
            </a: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Some of the energies, “colors of light”, 		which are invisible to humans  are visible to other species.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Color Deficiency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524000"/>
            <a:ext cx="2438400" cy="2438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595438"/>
            <a:ext cx="2438400" cy="23669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4267200"/>
            <a:ext cx="2286000" cy="228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4267200"/>
            <a:ext cx="2362200" cy="2362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286960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bg1"/>
                </a:solidFill>
                <a:latin typeface="Arial Rounded MT Bold" pitchFamily="34" charset="0"/>
              </a:rPr>
              <a:t>When light enters the eye . . 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153400" cy="5334000"/>
          </a:xfrm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Light from some source strikes the eye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Passes through the CORNEA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Amount let in controlled by the IRIS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	which adjusts the opening of the PUPIL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The light is focused by the LENS via the ciliary muscles,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passes through some the vitreous </a:t>
            </a:r>
            <a:r>
              <a:rPr lang="en-US" altLang="en-US" dirty="0" err="1">
                <a:solidFill>
                  <a:schemeClr val="bg1"/>
                </a:solidFill>
                <a:latin typeface="Arial Rounded MT Bold" pitchFamily="34" charset="0"/>
              </a:rPr>
              <a:t>humonr</a:t>
            </a: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 and </a:t>
            </a: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strikes the RETINA.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It is absorbed, creating an electrical signal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	which is sent by the optic nerve to the brain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	where it is perceived as an image.</a:t>
            </a:r>
          </a:p>
        </p:txBody>
      </p:sp>
    </p:spTree>
    <p:extLst>
      <p:ext uri="{BB962C8B-B14F-4D97-AF65-F5344CB8AC3E}">
        <p14:creationId xmlns:p14="http://schemas.microsoft.com/office/powerpoint/2010/main" val="268439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76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6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6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6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COLOR  VISION ONLY EXISTS IN THE BRAIN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 Rounded MT Bold" panose="020F0704030504030204" pitchFamily="34" charset="0"/>
              </a:rPr>
              <a:t>Biology connection:</a:t>
            </a:r>
          </a:p>
          <a:p>
            <a:pPr eaLnBrk="1" hangingPunct="1"/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Color is not something “real” or “special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” about the visible spectrum.</a:t>
            </a: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Most species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do not see color.</a:t>
            </a:r>
          </a:p>
          <a:p>
            <a:pPr eaLnBrk="1" hangingPunct="1"/>
            <a:endParaRPr lang="en-US" altLang="en-US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We see color because of the way our eyes are built . . . . .  and the way our brain interprets what </a:t>
            </a:r>
            <a:r>
              <a:rPr lang="en-US" altLang="en-US" dirty="0">
                <a:latin typeface="Arial Rounded MT Bold" panose="020F0704030504030204" pitchFamily="34" charset="0"/>
              </a:rPr>
              <a:t>we see.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>
                <a:latin typeface="Arial Rounded MT Bold" pitchFamily="34" charset="0"/>
              </a:rPr>
              <a:t>How do we </a:t>
            </a:r>
            <a:r>
              <a:rPr lang="en-US" altLang="en-US" sz="3200">
                <a:solidFill>
                  <a:schemeClr val="accent2"/>
                </a:solidFill>
                <a:latin typeface="Arial Rounded MT Bold" pitchFamily="34" charset="0"/>
              </a:rPr>
              <a:t>see</a:t>
            </a:r>
            <a:r>
              <a:rPr lang="en-US" altLang="en-US" sz="3200">
                <a:latin typeface="Arial Rounded MT Bold" pitchFamily="34" charset="0"/>
              </a:rPr>
              <a:t> </a:t>
            </a:r>
            <a:r>
              <a:rPr lang="en-US" altLang="en-US" sz="3200">
                <a:solidFill>
                  <a:srgbClr val="FF33CC"/>
                </a:solidFill>
                <a:latin typeface="Arial Rounded MT Bold" pitchFamily="34" charset="0"/>
              </a:rPr>
              <a:t>the</a:t>
            </a:r>
            <a:r>
              <a:rPr lang="en-US" altLang="en-US" sz="3200">
                <a:latin typeface="Arial Rounded MT Bold" pitchFamily="34" charset="0"/>
              </a:rPr>
              <a:t> </a:t>
            </a:r>
            <a:r>
              <a:rPr lang="en-US" altLang="en-US" sz="3200">
                <a:solidFill>
                  <a:srgbClr val="FF0000"/>
                </a:solidFill>
                <a:latin typeface="Arial Rounded MT Bold" pitchFamily="34" charset="0"/>
              </a:rPr>
              <a:t>different</a:t>
            </a:r>
            <a:r>
              <a:rPr lang="en-US" altLang="en-US" sz="3200">
                <a:latin typeface="Arial Rounded MT Bold" pitchFamily="34" charset="0"/>
              </a:rPr>
              <a:t> </a:t>
            </a:r>
            <a:r>
              <a:rPr lang="en-US" altLang="en-US" sz="3200">
                <a:solidFill>
                  <a:srgbClr val="00CC00"/>
                </a:solidFill>
                <a:latin typeface="Arial Rounded MT Bold" pitchFamily="34" charset="0"/>
              </a:rPr>
              <a:t>colors</a:t>
            </a:r>
            <a:r>
              <a:rPr lang="en-US" altLang="en-US" sz="3200">
                <a:latin typeface="Arial Rounded MT Bold" pitchFamily="34" charset="0"/>
              </a:rPr>
              <a:t>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3434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altLang="en-US" sz="1000" dirty="0">
              <a:latin typeface="Arial Rounded MT Bold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Occurs because of the </a:t>
            </a: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construction of the retina.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The retina is composed of millions of photoreceptor cells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	called “rods” and “cones</a:t>
            </a:r>
            <a:r>
              <a:rPr lang="en-US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rods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Cannot distinguish energies (see color)</a:t>
            </a:r>
          </a:p>
          <a:p>
            <a:pPr eaLnBrk="1" hangingPunct="1">
              <a:lnSpc>
                <a:spcPct val="90000"/>
              </a:lnSpc>
            </a:pPr>
            <a:endParaRPr lang="en-US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Can only sense brightness.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Extremely sensitive to dim light.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Are use to identify object location using the “where” portion of the brain perceptual processing centers.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The way rods work are behind the checker board pattern illusion</a:t>
            </a:r>
            <a:r>
              <a:rPr lang="en-US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rods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4419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Do not detect “edges” well: so are not very useful in reading.  ( Large pixels)</a:t>
            </a:r>
          </a:p>
          <a:p>
            <a:pPr eaLnBrk="1" hangingPunct="1"/>
            <a:endParaRPr lang="en-US" altLang="en-US" sz="3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Used to see at night. Helpful in looking at stars.</a:t>
            </a:r>
          </a:p>
          <a:p>
            <a:pPr eaLnBrk="1" hangingPunct="1"/>
            <a:endParaRPr lang="en-US" altLang="en-US" sz="3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Quite sensitive to peripheral motion.</a:t>
            </a:r>
          </a:p>
          <a:p>
            <a:pPr eaLnBrk="1" hangingPunct="1"/>
            <a:endParaRPr lang="en-US" altLang="en-US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cones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534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Function only under bright light conditions (takes a lot of photons).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Cones can distinguish different photon energies.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Very sensitive to edges; good focus. VERY Small pixels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About 3 million packed in fovea, center part of the retina.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Fovea is where image is formed when we look at something.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  <a:latin typeface="Arial Rounded MT Bold" pitchFamily="34" charset="0"/>
              </a:rPr>
              <a:t>Basic understanding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2296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All of the “colors” of the rainbow 	actually exist in an energy sense.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But because of the way our eyes work :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1. we can see yellow when we see yellow  				or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2. we can “see yellow” when only the colors red and green are both present at the same time . . 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19743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tx1"/>
                </a:solidFill>
                <a:latin typeface="Arial Rounded MT Bold" pitchFamily="34" charset="0"/>
              </a:rPr>
              <a:t>What are the PRIMARY COLORS 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14300" y="1023257"/>
            <a:ext cx="8915400" cy="512989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 Rounded MT Bold" panose="020F0704030504030204" pitchFamily="34" charset="0"/>
              </a:rPr>
              <a:t>Based on the way the human eye works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	</a:t>
            </a:r>
            <a:r>
              <a:rPr lang="en-US" altLang="en-US" dirty="0">
                <a:latin typeface="Arial Rounded MT Bold" panose="020F0704030504030204" pitchFamily="34" charset="0"/>
              </a:rPr>
              <a:t>we synthesize “colors” in our brain.</a:t>
            </a:r>
          </a:p>
          <a:p>
            <a:pPr eaLnBrk="1" hangingPunct="1"/>
            <a:r>
              <a:rPr lang="en-US" altLang="en-US" dirty="0">
                <a:latin typeface="Arial Rounded MT Bold" panose="020F0704030504030204" pitchFamily="34" charset="0"/>
              </a:rPr>
              <a:t>The human mind creates our color palate.</a:t>
            </a:r>
          </a:p>
          <a:p>
            <a:pPr eaLnBrk="1" hangingPunct="1"/>
            <a:r>
              <a:rPr lang="en-US" altLang="en-US" dirty="0">
                <a:latin typeface="Arial Rounded MT Bold" panose="020F0704030504030204" pitchFamily="34" charset="0"/>
              </a:rPr>
              <a:t>In practice, it only takes three colors: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latin typeface="Arial Rounded MT Bold" panose="020F0704030504030204" pitchFamily="34" charset="0"/>
              </a:rPr>
              <a:t>		</a:t>
            </a:r>
            <a:r>
              <a:rPr lang="en-US" altLang="en-US" sz="360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BLUE</a:t>
            </a:r>
          </a:p>
          <a:p>
            <a:pPr eaLnBrk="1" hangingPunct="1">
              <a:buFontTx/>
              <a:buNone/>
            </a:pPr>
            <a:r>
              <a:rPr lang="en-US" altLang="en-US" sz="3600" dirty="0">
                <a:latin typeface="Arial Rounded MT Bold" panose="020F0704030504030204" pitchFamily="34" charset="0"/>
              </a:rPr>
              <a:t>		</a:t>
            </a:r>
            <a:r>
              <a:rPr lang="en-US" altLang="en-US" sz="3600" dirty="0">
                <a:solidFill>
                  <a:srgbClr val="339933"/>
                </a:solidFill>
                <a:latin typeface="Arial Rounded MT Bold" panose="020F0704030504030204" pitchFamily="34" charset="0"/>
              </a:rPr>
              <a:t>GREEN</a:t>
            </a:r>
          </a:p>
          <a:p>
            <a:pPr eaLnBrk="1" hangingPunct="1">
              <a:buFontTx/>
              <a:buNone/>
            </a:pPr>
            <a:r>
              <a:rPr lang="en-US" altLang="en-US" sz="3600" dirty="0">
                <a:latin typeface="Arial Rounded MT Bold" panose="020F0704030504030204" pitchFamily="34" charset="0"/>
              </a:rPr>
              <a:t>		</a:t>
            </a:r>
            <a:r>
              <a:rPr lang="en-US" altLang="en-US" sz="36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</a:p>
          <a:p>
            <a:pPr eaLnBrk="1" hangingPunct="1">
              <a:buFontTx/>
              <a:buNone/>
            </a:pPr>
            <a:r>
              <a:rPr lang="en-US" altLang="en-US" dirty="0">
                <a:latin typeface="Arial Rounded MT Bold" panose="020F0704030504030204" pitchFamily="34" charset="0"/>
              </a:rPr>
              <a:t>	to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  <a:r>
              <a:rPr lang="en-US" altLang="en-US" dirty="0">
                <a:latin typeface="Arial Rounded MT Bold" panose="020F0704030504030204" pitchFamily="34" charset="0"/>
              </a:rPr>
              <a:t>“see” all of the colors known to humans.</a:t>
            </a:r>
          </a:p>
        </p:txBody>
      </p:sp>
      <p:grpSp>
        <p:nvGrpSpPr>
          <p:cNvPr id="44040" name="Group 8"/>
          <p:cNvGrpSpPr>
            <a:grpSpLocks/>
          </p:cNvGrpSpPr>
          <p:nvPr/>
        </p:nvGrpSpPr>
        <p:grpSpPr bwMode="auto">
          <a:xfrm>
            <a:off x="3276600" y="3352800"/>
            <a:ext cx="3733800" cy="1981200"/>
            <a:chOff x="2064" y="2112"/>
            <a:chExt cx="2352" cy="1056"/>
          </a:xfrm>
        </p:grpSpPr>
        <p:sp>
          <p:nvSpPr>
            <p:cNvPr id="23557" name="AutoShape 5"/>
            <p:cNvSpPr>
              <a:spLocks/>
            </p:cNvSpPr>
            <p:nvPr/>
          </p:nvSpPr>
          <p:spPr bwMode="auto">
            <a:xfrm>
              <a:off x="2064" y="2112"/>
              <a:ext cx="336" cy="1056"/>
            </a:xfrm>
            <a:prstGeom prst="rightBrace">
              <a:avLst>
                <a:gd name="adj1" fmla="val 26190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2472" y="2268"/>
              <a:ext cx="1944" cy="679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3200" dirty="0">
                  <a:latin typeface="Arial Rounded MT Bold" panose="020F0704030504030204" pitchFamily="34" charset="0"/>
                </a:rPr>
                <a:t>Primary colors of light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chemeClr val="bg1"/>
                </a:solidFill>
                <a:latin typeface="Arial Rounded MT Bold" pitchFamily="34" charset="0"/>
              </a:rPr>
              <a:t>Examples of 3 color process</a:t>
            </a:r>
            <a:r>
              <a:rPr lang="en-US" altLang="en-US" sz="4000" dirty="0">
                <a:latin typeface="Arial Rounded MT Bold" pitchFamily="34" charset="0"/>
              </a:rPr>
              <a:t>: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839200" cy="53340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Called “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color by addition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”: adding colors of light.</a:t>
            </a:r>
          </a:p>
          <a:p>
            <a:pPr eaLnBrk="1" hangingPunct="1"/>
            <a:endParaRPr lang="en-US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Television sets and computer monitors:   all are “RGB”</a:t>
            </a:r>
          </a:p>
          <a:p>
            <a:pPr eaLnBrk="1" hangingPunct="1"/>
            <a:endParaRPr lang="en-US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Works for all SOURCES OF LIGHT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.</a:t>
            </a:r>
          </a:p>
          <a:p>
            <a:pPr eaLnBrk="1" hangingPunct="1"/>
            <a:endParaRPr lang="en-US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Remember that each type of cone “SEES” more than a single shade of color.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-228600" y="3581400"/>
            <a:ext cx="9601200" cy="396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-381000" y="0"/>
            <a:ext cx="9753600" cy="1905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838200" y="457200"/>
            <a:ext cx="7543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000">
                <a:solidFill>
                  <a:schemeClr val="bg1"/>
                </a:solidFill>
                <a:latin typeface="Arial Rounded MT Bold" panose="020F0704030504030204" pitchFamily="34" charset="0"/>
              </a:rPr>
              <a:t>The VISIBLE LIGHT spectrum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76200" y="3810000"/>
            <a:ext cx="38862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FF0000"/>
                </a:solidFill>
                <a:latin typeface="Arial Rounded MT Bold" panose="020F0704030504030204" pitchFamily="34" charset="0"/>
              </a:rPr>
              <a:t>LOW energy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FF0000"/>
                </a:solidFill>
                <a:latin typeface="Arial Rounded MT Bold" panose="020F0704030504030204" pitchFamily="34" charset="0"/>
              </a:rPr>
              <a:t>LOW frequency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FF0000"/>
                </a:solidFill>
                <a:latin typeface="Arial Rounded MT Bold" panose="020F0704030504030204" pitchFamily="34" charset="0"/>
              </a:rPr>
              <a:t>LONG wavelength</a:t>
            </a:r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876800" y="3810000"/>
            <a:ext cx="42672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2"/>
                </a:solidFill>
                <a:latin typeface="Arial Rounded MT Bold" panose="020F0704030504030204" pitchFamily="34" charset="0"/>
              </a:rPr>
              <a:t>Blue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2"/>
                </a:solidFill>
                <a:latin typeface="Arial Rounded MT Bold" panose="020F0704030504030204" pitchFamily="34" charset="0"/>
              </a:rPr>
              <a:t>HIGH energy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2"/>
                </a:solidFill>
                <a:latin typeface="Arial Rounded MT Bold" panose="020F0704030504030204" pitchFamily="34" charset="0"/>
              </a:rPr>
              <a:t>HIGH frequency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altLang="en-US" sz="3200">
                <a:solidFill>
                  <a:schemeClr val="accent2"/>
                </a:solidFill>
                <a:latin typeface="Arial Rounded MT Bold" panose="020F0704030504030204" pitchFamily="34" charset="0"/>
              </a:rPr>
              <a:t>SHORT wavelength</a:t>
            </a:r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>
            <a:off x="152400" y="1371600"/>
            <a:ext cx="89154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7176" name="Object 10"/>
          <p:cNvGraphicFramePr>
            <a:graphicFrameLocks noChangeAspect="1"/>
          </p:cNvGraphicFramePr>
          <p:nvPr/>
        </p:nvGraphicFramePr>
        <p:xfrm>
          <a:off x="0" y="1676400"/>
          <a:ext cx="91440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Photo Editor Photo" r:id="rId3" imgW="5076190" imgH="523810" progId="MSPhotoEd.3">
                  <p:embed/>
                </p:oleObj>
              </mc:Choice>
              <mc:Fallback>
                <p:oleObj name="Photo Editor Photo" r:id="rId3" imgW="5076190" imgH="523810" progId="MSPhotoEd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76400"/>
                        <a:ext cx="91440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0" y="3276600"/>
            <a:ext cx="91440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chemeClr val="bg1"/>
                </a:solidFill>
                <a:latin typeface="Arial Rounded MT Bold" panose="020F0704030504030204" pitchFamily="34" charset="0"/>
              </a:rPr>
              <a:t>                    R            O    Y       G                         B              I          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905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effectLst/>
                <a:latin typeface="Arial Rounded MT Bold" pitchFamily="34" charset="0"/>
              </a:rPr>
              <a:t>PRIMARY and  SECONDARY                 colors for pigments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838200" y="3194050"/>
            <a:ext cx="7696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Works for all materials which control color by absorption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485900" y="4856163"/>
            <a:ext cx="6400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Seeing REFLECTED light.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Seeing TRANSMITTED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utoUpdateAnimBg="0"/>
      <p:bldP spid="6656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Pigments (paint, ink, filters)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229600" cy="487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DEFINE: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Primary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colors of pigment </a:t>
            </a:r>
          </a:p>
          <a:p>
            <a:pPr eaLnBrk="1" hangingPunct="1"/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Absorb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only one primary color of light.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sz="3200" b="1" dirty="0">
                <a:solidFill>
                  <a:srgbClr val="FFFF00"/>
                </a:solidFill>
                <a:latin typeface="Arial Rounded MT Bold" panose="020F0704030504030204" pitchFamily="34" charset="0"/>
              </a:rPr>
              <a:t>YELLOW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absorbs only		</a:t>
            </a:r>
            <a:r>
              <a:rPr lang="en-US" altLang="en-US" sz="32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BLUE</a:t>
            </a:r>
          </a:p>
          <a:p>
            <a:pPr eaLnBrk="1" hangingPunct="1"/>
            <a:r>
              <a:rPr lang="en-US" altLang="en-US" sz="3200" b="1" dirty="0">
                <a:solidFill>
                  <a:srgbClr val="00FFCC"/>
                </a:solidFill>
                <a:latin typeface="Arial Rounded MT Bold" panose="020F0704030504030204" pitchFamily="34" charset="0"/>
              </a:rPr>
              <a:t>CYAN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	absorbs only		</a:t>
            </a:r>
            <a:r>
              <a:rPr lang="en-US" altLang="en-US" sz="32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</a:p>
          <a:p>
            <a:pPr eaLnBrk="1" hangingPunct="1"/>
            <a:r>
              <a:rPr lang="en-US" altLang="en-US" sz="3200" b="1" dirty="0">
                <a:solidFill>
                  <a:srgbClr val="FF33CC"/>
                </a:solidFill>
                <a:latin typeface="Arial Rounded MT Bold" panose="020F0704030504030204" pitchFamily="34" charset="0"/>
              </a:rPr>
              <a:t>MAGENTA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absorbs only		</a:t>
            </a:r>
            <a:r>
              <a:rPr lang="en-US" altLang="en-US" sz="3200" b="1" dirty="0">
                <a:solidFill>
                  <a:srgbClr val="00A249"/>
                </a:solidFill>
                <a:latin typeface="Arial Rounded MT Bold" panose="020F0704030504030204" pitchFamily="34" charset="0"/>
              </a:rPr>
              <a:t>GREEN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>
                <a:solidFill>
                  <a:schemeClr val="bg1"/>
                </a:solidFill>
                <a:latin typeface="Arial Rounded MT Bold" pitchFamily="34" charset="0"/>
              </a:rPr>
              <a:t>Pigments (paint, ink, filters)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9220200" cy="487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DEFINE: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Secondary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colors of pigment </a:t>
            </a:r>
          </a:p>
          <a:p>
            <a:pPr eaLnBrk="1" hangingPunct="1"/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Absorb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two primary colors of light.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sz="3200" b="1" dirty="0">
                <a:solidFill>
                  <a:srgbClr val="0033CC"/>
                </a:solidFill>
                <a:latin typeface="Arial Rounded MT Bold" panose="020F0704030504030204" pitchFamily="34" charset="0"/>
              </a:rPr>
              <a:t>BLUE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  absorbs both	</a:t>
            </a:r>
            <a:r>
              <a:rPr lang="en-US" altLang="en-US" sz="32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  <a:r>
              <a:rPr lang="en-US" altLang="en-US" sz="3200" b="1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 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and</a:t>
            </a:r>
            <a:r>
              <a:rPr lang="en-US" altLang="en-US" sz="3200" b="1" dirty="0">
                <a:solidFill>
                  <a:schemeClr val="accent2"/>
                </a:solidFill>
                <a:latin typeface="Arial Rounded MT Bold" panose="020F0704030504030204" pitchFamily="34" charset="0"/>
              </a:rPr>
              <a:t> </a:t>
            </a:r>
            <a:r>
              <a:rPr lang="en-US" altLang="en-US" sz="3200" b="1" dirty="0">
                <a:solidFill>
                  <a:srgbClr val="00CC00"/>
                </a:solidFill>
                <a:latin typeface="Arial Rounded MT Bold" panose="020F0704030504030204" pitchFamily="34" charset="0"/>
              </a:rPr>
              <a:t>GREEN</a:t>
            </a:r>
          </a:p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  absorbs both	</a:t>
            </a:r>
            <a:r>
              <a:rPr lang="en-US" altLang="en-US" sz="3200" b="1" dirty="0">
                <a:solidFill>
                  <a:srgbClr val="0033CC"/>
                </a:solidFill>
                <a:latin typeface="Arial Rounded MT Bold" panose="020F0704030504030204" pitchFamily="34" charset="0"/>
              </a:rPr>
              <a:t>BLUE 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and </a:t>
            </a:r>
            <a:r>
              <a:rPr lang="en-US" altLang="en-US" sz="3200" b="1" dirty="0">
                <a:solidFill>
                  <a:srgbClr val="00CC00"/>
                </a:solidFill>
                <a:latin typeface="Arial Rounded MT Bold" panose="020F0704030504030204" pitchFamily="34" charset="0"/>
              </a:rPr>
              <a:t>GREEN</a:t>
            </a:r>
          </a:p>
          <a:p>
            <a:pPr eaLnBrk="1" hangingPunct="1"/>
            <a:r>
              <a:rPr lang="en-US" altLang="en-US" sz="3200" b="1" dirty="0">
                <a:solidFill>
                  <a:srgbClr val="339933"/>
                </a:solidFill>
                <a:latin typeface="Arial Rounded MT Bold" panose="020F0704030504030204" pitchFamily="34" charset="0"/>
              </a:rPr>
              <a:t>GREEN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	absorbs both	</a:t>
            </a:r>
            <a:r>
              <a:rPr lang="en-US" altLang="en-US" sz="32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  <a:r>
              <a:rPr lang="en-US" altLang="en-US" sz="3200" b="1" dirty="0">
                <a:solidFill>
                  <a:srgbClr val="00CC00"/>
                </a:solidFill>
                <a:latin typeface="Arial Rounded MT Bold" panose="020F0704030504030204" pitchFamily="34" charset="0"/>
              </a:rPr>
              <a:t> </a:t>
            </a:r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and</a:t>
            </a:r>
            <a:r>
              <a:rPr lang="en-US" altLang="en-US" sz="3200" b="1" dirty="0">
                <a:solidFill>
                  <a:srgbClr val="00CC00"/>
                </a:solidFill>
                <a:latin typeface="Arial Rounded MT Bold" panose="020F0704030504030204" pitchFamily="34" charset="0"/>
              </a:rPr>
              <a:t>  </a:t>
            </a:r>
            <a:r>
              <a:rPr lang="en-US" altLang="en-US" sz="3200" b="1" dirty="0">
                <a:solidFill>
                  <a:srgbClr val="0033CC"/>
                </a:solidFill>
                <a:latin typeface="Arial Rounded MT Bold" panose="020F0704030504030204" pitchFamily="34" charset="0"/>
              </a:rPr>
              <a:t>BLUE</a:t>
            </a:r>
          </a:p>
          <a:p>
            <a:pPr eaLnBrk="1" hangingPunct="1"/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What is </a:t>
            </a:r>
            <a:r>
              <a:rPr lang="en-US" altLang="en-US" u="sng" dirty="0">
                <a:solidFill>
                  <a:schemeClr val="bg1"/>
                </a:solidFill>
                <a:latin typeface="Arial Rounded MT Bold" pitchFamily="34" charset="0"/>
              </a:rPr>
              <a:t>IMPORTANT</a:t>
            </a: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5181600"/>
          </a:xfrm>
        </p:spPr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ASK:   What colors are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eliminated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 from the light source ?</a:t>
            </a:r>
          </a:p>
          <a:p>
            <a:pPr eaLnBrk="1" hangingPunct="1"/>
            <a:endParaRPr lang="en-US" altLang="en-US" sz="16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When any light hits a page,   some of the light is absorbed.</a:t>
            </a: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The rest is reflected into your eye.</a:t>
            </a:r>
          </a:p>
          <a:p>
            <a:pPr eaLnBrk="1" hangingPunct="1"/>
            <a:endParaRPr lang="en-US" altLang="en-US" sz="16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The color you see is </a:t>
            </a:r>
            <a:r>
              <a:rPr lang="en-US" altLang="en-US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based on the reflected  colors that enter your eye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Comparison of    PRIMARY colors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half" idx="1"/>
          </p:nvPr>
        </p:nvSpPr>
        <p:spPr>
          <a:solidFill>
            <a:schemeClr val="tx1">
              <a:alpha val="56000"/>
            </a:schemeClr>
          </a:solidFill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EMISSION</a:t>
            </a: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0033CC"/>
                </a:solidFill>
                <a:latin typeface="Arial Rounded MT Bold" panose="020F0704030504030204" pitchFamily="34" charset="0"/>
              </a:rPr>
              <a:t>BLUE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009900"/>
                </a:solidFill>
                <a:latin typeface="Arial Rounded MT Bold" panose="020F0704030504030204" pitchFamily="34" charset="0"/>
              </a:rPr>
              <a:t>GREEN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half" idx="2"/>
          </p:nvPr>
        </p:nvSpPr>
        <p:spPr>
          <a:solidFill>
            <a:schemeClr val="tx1">
              <a:alpha val="55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REFLECTION</a:t>
            </a:r>
            <a:r>
              <a:rPr lang="en-US" altLang="en-US" sz="3200" dirty="0">
                <a:latin typeface="Arial Rounded MT Bold" panose="020F0704030504030204" pitchFamily="34" charset="0"/>
              </a:rPr>
              <a:t> </a:t>
            </a:r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or</a:t>
            </a:r>
            <a:r>
              <a:rPr lang="en-US" altLang="en-US" sz="3200" dirty="0">
                <a:latin typeface="Arial Rounded MT Bold" panose="020F0704030504030204" pitchFamily="34" charset="0"/>
              </a:rPr>
              <a:t> </a:t>
            </a:r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TRANSMISSION</a:t>
            </a: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YELLOW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33CC"/>
                </a:solidFill>
                <a:latin typeface="Arial Rounded MT Bold" panose="020F0704030504030204" pitchFamily="34" charset="0"/>
              </a:rPr>
              <a:t>MAGENTA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00FFCC"/>
                </a:solidFill>
                <a:latin typeface="Arial Rounded MT Bold" panose="020F0704030504030204" pitchFamily="34" charset="0"/>
              </a:rPr>
              <a:t>CYAN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Comparison of           SECONDARY colors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724400" y="1905000"/>
            <a:ext cx="4191000" cy="3962400"/>
          </a:xfrm>
          <a:solidFill>
            <a:schemeClr val="tx1">
              <a:alpha val="50000"/>
            </a:schemeClr>
          </a:solidFill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REFLECTION OR TRANSMISSION</a:t>
            </a: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0033CC"/>
                </a:solidFill>
                <a:latin typeface="Arial Rounded MT Bold" panose="020F0704030504030204" pitchFamily="34" charset="0"/>
              </a:rPr>
              <a:t>BLUE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RED</a:t>
            </a:r>
          </a:p>
          <a:p>
            <a:pPr algn="ctr" eaLnBrk="1" hangingPunct="1">
              <a:buFontTx/>
              <a:buNone/>
            </a:pPr>
            <a:r>
              <a:rPr lang="en-US" altLang="en-US" sz="3600" b="1" dirty="0">
                <a:solidFill>
                  <a:srgbClr val="00A249"/>
                </a:solidFill>
                <a:latin typeface="Arial Rounded MT Bold" panose="020F0704030504030204" pitchFamily="34" charset="0"/>
              </a:rPr>
              <a:t>GRE</a:t>
            </a:r>
            <a:r>
              <a:rPr lang="en-US" altLang="en-US" sz="3600" dirty="0">
                <a:solidFill>
                  <a:srgbClr val="00A249"/>
                </a:solidFill>
                <a:latin typeface="Arial Rounded MT Bold" panose="020F0704030504030204" pitchFamily="34" charset="0"/>
              </a:rPr>
              <a:t>EN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81000" y="1905000"/>
            <a:ext cx="4114800" cy="3962400"/>
          </a:xfrm>
          <a:solidFill>
            <a:schemeClr val="tx1">
              <a:alpha val="5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EMISSION</a:t>
            </a: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eaLnBrk="1" hangingPunct="1"/>
            <a:endParaRPr lang="en-US" altLang="en-US" sz="3200" dirty="0">
              <a:latin typeface="Arial Rounded MT Bold" panose="020F0704030504030204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FF00"/>
                </a:solidFill>
                <a:latin typeface="Arial Rounded MT Bold" panose="020F0704030504030204" pitchFamily="34" charset="0"/>
              </a:rPr>
              <a:t>YELLOW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FF33CC"/>
                </a:solidFill>
                <a:latin typeface="Arial Rounded MT Bold" panose="020F0704030504030204" pitchFamily="34" charset="0"/>
              </a:rPr>
              <a:t>MAGENTA</a:t>
            </a:r>
          </a:p>
          <a:p>
            <a:pPr algn="ctr" eaLnBrk="1" hangingPunct="1">
              <a:buFontTx/>
              <a:buNone/>
            </a:pPr>
            <a:r>
              <a:rPr lang="en-US" altLang="en-US" sz="3200" dirty="0">
                <a:solidFill>
                  <a:srgbClr val="00FFCC"/>
                </a:solidFill>
                <a:latin typeface="Arial Rounded MT Bold" panose="020F0704030504030204" pitchFamily="34" charset="0"/>
              </a:rPr>
              <a:t>CYAN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763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800" dirty="0">
                <a:solidFill>
                  <a:srgbClr val="FF0000"/>
                </a:solidFill>
                <a:latin typeface="Arial Rounded MT Bold" pitchFamily="34" charset="0"/>
              </a:rPr>
              <a:t>Color by Subtraction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86000"/>
            <a:ext cx="7772400" cy="320040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COLOR SLIDES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Photographic printing,      		magazines,  computer printers,         	newspapers</a:t>
            </a:r>
            <a:r>
              <a:rPr lang="en-US" altLang="en-US" dirty="0">
                <a:solidFill>
                  <a:schemeClr val="bg1"/>
                </a:solidFill>
                <a:latin typeface="Arial Rounded MT Bold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u="sng" dirty="0">
                <a:solidFill>
                  <a:srgbClr val="FF0000"/>
                </a:solidFill>
                <a:latin typeface="Arial Rounded MT Bold" pitchFamily="34" charset="0"/>
              </a:rPr>
              <a:t>3  basic ways</a:t>
            </a:r>
            <a:r>
              <a:rPr lang="en-US" altLang="en-US" sz="4400" dirty="0">
                <a:latin typeface="Arial Rounded MT Bold" pitchFamily="34" charset="0"/>
              </a:rPr>
              <a:t> </a:t>
            </a:r>
            <a:r>
              <a:rPr lang="en-US" altLang="en-US" sz="4400" dirty="0">
                <a:solidFill>
                  <a:srgbClr val="FF0000"/>
                </a:solidFill>
                <a:latin typeface="Arial Rounded MT Bold" pitchFamily="34" charset="0"/>
              </a:rPr>
              <a:t>to see color: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4864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200" b="1" dirty="0">
                <a:solidFill>
                  <a:schemeClr val="bg1"/>
                </a:solidFill>
                <a:latin typeface="Arial Rounded MT Bold" pitchFamily="34" charset="0"/>
              </a:rPr>
              <a:t>Color by emission :                             				the object emits colors of light.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altLang="en-US" sz="3200" b="1" dirty="0">
              <a:solidFill>
                <a:schemeClr val="bg1"/>
              </a:solidFill>
              <a:latin typeface="Arial Rounded MT Bold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200" b="1" dirty="0">
                <a:solidFill>
                  <a:schemeClr val="bg1"/>
                </a:solidFill>
                <a:latin typeface="Arial Rounded MT Bold" pitchFamily="34" charset="0"/>
              </a:rPr>
              <a:t>Color by transmission:                                   			a filter absorbs some colors 			while letting others pass through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altLang="en-US" sz="3200" b="1" dirty="0">
              <a:solidFill>
                <a:schemeClr val="bg1"/>
              </a:solidFill>
              <a:latin typeface="Arial Rounded MT Bold" pitchFamily="34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altLang="en-US" sz="3200" b="1" dirty="0">
                <a:solidFill>
                  <a:schemeClr val="bg1"/>
                </a:solidFill>
                <a:latin typeface="Arial Rounded MT Bold" pitchFamily="34" charset="0"/>
              </a:rPr>
              <a:t>Color by reflection:                                           			pigment absorbs some colors 			while letting others reflect off.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905000" y="2286000"/>
            <a:ext cx="777240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In order to observe                                  	all “human” colors,                       you must have a                                     	“white light source”.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762000" y="685800"/>
            <a:ext cx="79248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IMPORTANT CONCLUSION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752600"/>
            <a:ext cx="7772400" cy="2743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400" dirty="0">
                <a:solidFill>
                  <a:schemeClr val="bg1"/>
                </a:solidFill>
                <a:latin typeface="Arial Rounded MT Bold" pitchFamily="34" charset="0"/>
              </a:rPr>
              <a:t>What you </a:t>
            </a:r>
            <a:r>
              <a:rPr lang="en-US" altLang="en-US" sz="4400" u="sng" dirty="0">
                <a:solidFill>
                  <a:schemeClr val="bg1"/>
                </a:solidFill>
                <a:latin typeface="Arial Rounded MT Bold" pitchFamily="34" charset="0"/>
              </a:rPr>
              <a:t>THINK</a:t>
            </a:r>
            <a:r>
              <a:rPr lang="en-US" altLang="en-US" sz="4400" dirty="0">
                <a:solidFill>
                  <a:schemeClr val="bg1"/>
                </a:solidFill>
                <a:latin typeface="Arial Rounded MT Bold" pitchFamily="34" charset="0"/>
              </a:rPr>
              <a:t> you see                       vs.                                                                     what is REALLY THERE</a:t>
            </a:r>
            <a:endParaRPr lang="en-US" alt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453350"/>
            <a:ext cx="9220200" cy="6099850"/>
          </a:xfrm>
          <a:prstGeom prst="rect">
            <a:avLst/>
          </a:prstGeom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bg1"/>
                </a:solidFill>
                <a:highlight>
                  <a:srgbClr val="FF0000"/>
                </a:highlight>
                <a:latin typeface="Arial Rounded MT Bold" pitchFamily="34" charset="0"/>
              </a:rPr>
              <a:t>How</a:t>
            </a:r>
            <a:r>
              <a:rPr lang="en-US" altLang="en-US" sz="3200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n-US" altLang="en-US" sz="3200" dirty="0">
                <a:solidFill>
                  <a:schemeClr val="bg1"/>
                </a:solidFill>
                <a:highlight>
                  <a:srgbClr val="0033CC"/>
                </a:highlight>
                <a:latin typeface="Arial Rounded MT Bold" pitchFamily="34" charset="0"/>
              </a:rPr>
              <a:t>do </a:t>
            </a:r>
            <a:r>
              <a:rPr lang="en-US" altLang="en-US" sz="3200" dirty="0">
                <a:solidFill>
                  <a:schemeClr val="bg1"/>
                </a:solidFill>
                <a:highlight>
                  <a:srgbClr val="00A249"/>
                </a:highlight>
                <a:latin typeface="Arial Rounded MT Bold" pitchFamily="34" charset="0"/>
              </a:rPr>
              <a:t>we</a:t>
            </a:r>
            <a:r>
              <a:rPr lang="en-US" altLang="en-US" sz="3200" dirty="0">
                <a:solidFill>
                  <a:schemeClr val="bg1"/>
                </a:solidFill>
                <a:latin typeface="Arial Rounded MT Bold" pitchFamily="34" charset="0"/>
              </a:rPr>
              <a:t> </a:t>
            </a:r>
            <a:r>
              <a:rPr lang="en-US" altLang="en-US" sz="3200" dirty="0">
                <a:solidFill>
                  <a:schemeClr val="bg1"/>
                </a:solidFill>
                <a:highlight>
                  <a:srgbClr val="FF0000"/>
                </a:highlight>
                <a:latin typeface="Arial Rounded MT Bold" pitchFamily="34" charset="0"/>
              </a:rPr>
              <a:t>see </a:t>
            </a:r>
            <a:r>
              <a:rPr lang="en-US" altLang="en-US" sz="3200" dirty="0">
                <a:solidFill>
                  <a:schemeClr val="bg1"/>
                </a:solidFill>
                <a:highlight>
                  <a:srgbClr val="0033CC"/>
                </a:highlight>
                <a:latin typeface="Arial Rounded MT Bold" pitchFamily="34" charset="0"/>
              </a:rPr>
              <a:t>colors </a:t>
            </a:r>
            <a:r>
              <a:rPr lang="en-US" altLang="en-US" sz="3200" dirty="0">
                <a:solidFill>
                  <a:schemeClr val="bg1"/>
                </a:solidFill>
                <a:highlight>
                  <a:srgbClr val="008000"/>
                </a:highlight>
                <a:latin typeface="Arial Rounded MT Bold" pitchFamily="34" charset="0"/>
              </a:rPr>
              <a:t>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763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We see when light is reflected off an object or passes through the object to enter the eye.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Once the light enters the eye, it is processed by different types of receptors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Watch the following to see if you can identify how these receptors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idx="1"/>
          </p:nvPr>
        </p:nvSpPr>
        <p:spPr>
          <a:xfrm>
            <a:off x="419100" y="228600"/>
            <a:ext cx="8305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1. When </a:t>
            </a:r>
            <a:r>
              <a:rPr lang="en-US" altLang="en-US" sz="3600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only YELLOW LIGHT</a:t>
            </a:r>
            <a:r>
              <a:rPr lang="en-US" altLang="en-US" sz="36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 is present: it stimulates both red and green cones.</a:t>
            </a:r>
          </a:p>
          <a:p>
            <a:pPr marL="136525" indent="0" eaLnBrk="1" hangingPunct="1">
              <a:lnSpc>
                <a:spcPct val="90000"/>
              </a:lnSpc>
              <a:buNone/>
            </a:pPr>
            <a:endParaRPr lang="en-US" altLang="en-US" sz="3600" b="1" dirty="0">
              <a:latin typeface="Arial Rounded MT Bold" panose="020F070403050403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6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2. When the RIGHT AMOUNT of </a:t>
            </a:r>
            <a:r>
              <a:rPr lang="en-US" altLang="en-US" sz="3600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both</a:t>
            </a:r>
            <a:r>
              <a:rPr lang="en-US" altLang="en-US" sz="36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 RED and GREEN are present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It APPEARS to be YELLOW but </a:t>
            </a:r>
            <a:r>
              <a:rPr lang="en-US" altLang="en-US" sz="3600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only RED and GREEN are actually being seen</a:t>
            </a:r>
            <a:r>
              <a:rPr lang="en-US" altLang="en-US" sz="3600" b="1" u="sng" dirty="0">
                <a:latin typeface="Arial Rounded MT Bold" panose="020F07040305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u="sng" dirty="0">
                <a:solidFill>
                  <a:schemeClr val="bg1"/>
                </a:solidFill>
                <a:latin typeface="Arial Rounded MT Bold" pitchFamily="34" charset="0"/>
              </a:rPr>
              <a:t>Key question: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19200"/>
            <a:ext cx="7772400" cy="5181600"/>
          </a:xfrm>
        </p:spPr>
        <p:txBody>
          <a:bodyPr/>
          <a:lstStyle/>
          <a:p>
            <a:pPr eaLnBrk="1" hangingPunct="1"/>
            <a:r>
              <a:rPr lang="en-US" altLang="en-US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What color(s) of light are actually entering your eye?</a:t>
            </a:r>
          </a:p>
          <a:p>
            <a:pPr eaLnBrk="1" hangingPunct="1"/>
            <a:endParaRPr lang="en-US" altLang="en-US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To see a particular color, the right colors of light have to (1) be present and (2) </a:t>
            </a:r>
            <a:r>
              <a:rPr lang="en-US" altLang="en-US" b="1" u="sng" dirty="0">
                <a:solidFill>
                  <a:schemeClr val="bg1"/>
                </a:solidFill>
                <a:latin typeface="Arial Rounded MT Bold" panose="020F0704030504030204" pitchFamily="34" charset="0"/>
              </a:rPr>
              <a:t>entering the eye</a:t>
            </a:r>
            <a:r>
              <a:rPr lang="en-US" altLang="en-US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 to stimulate the cones by the right amount.</a:t>
            </a:r>
          </a:p>
          <a:p>
            <a:pPr eaLnBrk="1" hangingPunct="1"/>
            <a:endParaRPr lang="en-US" altLang="en-US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pPr eaLnBrk="1" hangingPunct="1"/>
            <a:r>
              <a:rPr lang="en-US" altLang="en-US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You CANNOT see a color that isn’t present in the light SOURCE</a:t>
            </a:r>
            <a:r>
              <a:rPr lang="en-US" altLang="en-US" dirty="0">
                <a:solidFill>
                  <a:schemeClr val="bg1"/>
                </a:solidFill>
                <a:latin typeface="Arial Rounded MT Bold" panose="020F070403050403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1319213" y="1709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0" y="1012825"/>
          <a:ext cx="9144000" cy="483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r:id="rId3" imgW="5823204" imgH="3080004" progId="Word.Picture.8">
                  <p:embed/>
                </p:oleObj>
              </mc:Choice>
              <mc:Fallback>
                <p:oleObj r:id="rId3" imgW="5823204" imgH="3080004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12825"/>
                        <a:ext cx="9144000" cy="483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5"/>
          <p:cNvSpPr>
            <a:spLocks noChangeArrowheads="1"/>
          </p:cNvSpPr>
          <p:nvPr/>
        </p:nvSpPr>
        <p:spPr bwMode="auto">
          <a:xfrm rot="-5400000">
            <a:off x="3924300" y="1562100"/>
            <a:ext cx="5410200" cy="3505200"/>
          </a:xfrm>
          <a:prstGeom prst="triangle">
            <a:avLst>
              <a:gd name="adj" fmla="val 500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304800" y="304800"/>
            <a:ext cx="3886200" cy="28956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0244" name="Oval 7"/>
          <p:cNvSpPr>
            <a:spLocks noChangeArrowheads="1"/>
          </p:cNvSpPr>
          <p:nvPr/>
        </p:nvSpPr>
        <p:spPr bwMode="auto">
          <a:xfrm>
            <a:off x="1752600" y="3581400"/>
            <a:ext cx="3124200" cy="2971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2171</TotalTime>
  <Words>1040</Words>
  <Application>Microsoft Office PowerPoint</Application>
  <PresentationFormat>On-screen Show (4:3)</PresentationFormat>
  <Paragraphs>233</Paragraphs>
  <Slides>51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66" baseType="lpstr">
      <vt:lpstr>Arial Unicode MS</vt:lpstr>
      <vt:lpstr>Arial</vt:lpstr>
      <vt:lpstr>Arial Rounded MT Bold</vt:lpstr>
      <vt:lpstr>Book Antiqua</vt:lpstr>
      <vt:lpstr>Lucida Sans</vt:lpstr>
      <vt:lpstr>Ondine</vt:lpstr>
      <vt:lpstr>Times New Roman</vt:lpstr>
      <vt:lpstr>Verdana</vt:lpstr>
      <vt:lpstr>Wingdings</vt:lpstr>
      <vt:lpstr>Wingdings 2</vt:lpstr>
      <vt:lpstr>Wingdings 3</vt:lpstr>
      <vt:lpstr>Apex</vt:lpstr>
      <vt:lpstr>Photo Editor Photo</vt:lpstr>
      <vt:lpstr>Microsoft Word Picture</vt:lpstr>
      <vt:lpstr>Slide</vt:lpstr>
      <vt:lpstr>The VISIBLE  LIGHT spectrum</vt:lpstr>
      <vt:lpstr>The VISIBLE   LIGHT spectrum</vt:lpstr>
      <vt:lpstr>The VISIBLE   LIGHT spectrum</vt:lpstr>
      <vt:lpstr>PowerPoint Presentation</vt:lpstr>
      <vt:lpstr>How do we see colors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Primary colors of light</vt:lpstr>
      <vt:lpstr>Secondary colors are formed by addition of primary colors</vt:lpstr>
      <vt:lpstr>White is formed by addition of  all three primary colors</vt:lpstr>
      <vt:lpstr>The VISIBLE LIGHT spectrum</vt:lpstr>
      <vt:lpstr>White is also formed by addition of all three secondary colors</vt:lpstr>
      <vt:lpstr>Color of light relationships</vt:lpstr>
      <vt:lpstr>PowerPoint Presentation</vt:lpstr>
      <vt:lpstr>PowerPoint Presentation</vt:lpstr>
      <vt:lpstr>PowerPoint Presentation</vt:lpstr>
      <vt:lpstr>Anatomy of the Eye</vt:lpstr>
      <vt:lpstr>Color Deficiency</vt:lpstr>
      <vt:lpstr>When light enters the eye . . </vt:lpstr>
      <vt:lpstr>COLOR  VISION ONLY EXISTS IN THE BRAIN</vt:lpstr>
      <vt:lpstr>How do we see the different colors?</vt:lpstr>
      <vt:lpstr>rods</vt:lpstr>
      <vt:lpstr>rods</vt:lpstr>
      <vt:lpstr>cones</vt:lpstr>
      <vt:lpstr>Basic understanding</vt:lpstr>
      <vt:lpstr>What are the PRIMARY COLORS ?</vt:lpstr>
      <vt:lpstr>Examples of 3 color process:</vt:lpstr>
      <vt:lpstr>PRIMARY and  SECONDARY                 colors for pigments</vt:lpstr>
      <vt:lpstr>Pigments (paint, ink, filters)</vt:lpstr>
      <vt:lpstr>Pigments (paint, ink, filters)</vt:lpstr>
      <vt:lpstr>What is IMPORTANT:</vt:lpstr>
      <vt:lpstr>Comparison of    PRIMARY colors</vt:lpstr>
      <vt:lpstr>Comparison of           SECONDARY colors</vt:lpstr>
      <vt:lpstr>Color by Subtraction</vt:lpstr>
      <vt:lpstr>3  basic ways to see color:</vt:lpstr>
      <vt:lpstr>PowerPoint Presentation</vt:lpstr>
      <vt:lpstr>What you THINK you see                       vs.                                                                     what is REALLY THERE</vt:lpstr>
      <vt:lpstr>PowerPoint Presentation</vt:lpstr>
      <vt:lpstr>Key question:</vt:lpstr>
    </vt:vector>
  </TitlesOfParts>
  <Company>Plano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</dc:title>
  <dc:creator>Plano ISD</dc:creator>
  <cp:lastModifiedBy>halpert</cp:lastModifiedBy>
  <cp:revision>117</cp:revision>
  <dcterms:created xsi:type="dcterms:W3CDTF">2004-02-22T17:23:16Z</dcterms:created>
  <dcterms:modified xsi:type="dcterms:W3CDTF">2017-04-10T02:48:45Z</dcterms:modified>
</cp:coreProperties>
</file>